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514" r:id="rId2"/>
    <p:sldId id="515" r:id="rId3"/>
    <p:sldId id="516" r:id="rId4"/>
    <p:sldId id="520" r:id="rId5"/>
    <p:sldId id="517" r:id="rId6"/>
    <p:sldId id="521" r:id="rId7"/>
    <p:sldId id="518" r:id="rId8"/>
    <p:sldId id="519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07B6DA0-875A-46F9-844A-51ECD4062C13}">
          <p14:sldIdLst>
            <p14:sldId id="514"/>
            <p14:sldId id="515"/>
            <p14:sldId id="516"/>
            <p14:sldId id="520"/>
            <p14:sldId id="517"/>
            <p14:sldId id="521"/>
            <p14:sldId id="518"/>
            <p14:sldId id="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EBEB"/>
    <a:srgbClr val="EA7500"/>
    <a:srgbClr val="FF8205"/>
    <a:srgbClr val="CC6600"/>
    <a:srgbClr val="FF6600"/>
    <a:srgbClr val="CC9900"/>
    <a:srgbClr val="996600"/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1945" autoAdjust="0"/>
  </p:normalViewPr>
  <p:slideViewPr>
    <p:cSldViewPr>
      <p:cViewPr varScale="1">
        <p:scale>
          <a:sx n="84" d="100"/>
          <a:sy n="84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92660-DF9F-451E-A9FE-99635C52DC5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78BB1-2FC6-4FEE-8FB3-417A62B8C7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8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0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3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0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1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7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8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9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BB1-2FC6-4FEE-8FB3-417A62B8C7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4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2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8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3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9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FE8A-F1D5-47E3-96D2-172D993A2082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6C57-BA4E-4DF6-B0E5-F6CA509D0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9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9336" y="620688"/>
            <a:ext cx="117259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Практика гражданских инициатив </a:t>
            </a:r>
          </a:p>
          <a:p>
            <a:pPr algn="ctr"/>
            <a:r>
              <a:rPr lang="ru-RU" altLang="ru-RU" sz="22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рамках развития инициативного бюджетирования</a:t>
            </a:r>
            <a:endParaRPr lang="ru-RU" altLang="ru-RU" sz="2200" b="1" dirty="0">
              <a:solidFill>
                <a:srgbClr val="8064A2">
                  <a:lumMod val="75000"/>
                </a:srgb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1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5440" y="2780928"/>
            <a:ext cx="106704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Наименование направления: «Моя улица»</a:t>
            </a:r>
          </a:p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Наименование практики: «Обустройство тротуаров в с. Нижний Ольшан Ольшанского сельского поселения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Острогожского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района Воронежской области»</a:t>
            </a:r>
            <a:endParaRPr lang="ru-RU" altLang="ru-RU" sz="22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1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9336" y="620688"/>
            <a:ext cx="11725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Конференция граждан с. Нижний Ольшан </a:t>
            </a:r>
          </a:p>
          <a:p>
            <a:pPr algn="ctr"/>
            <a:r>
              <a:rPr lang="ru-RU" altLang="ru-RU" sz="21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Ольшанского сельского поселения</a:t>
            </a:r>
            <a:r>
              <a:rPr lang="ru-RU" altLang="ru-RU" sz="2100" b="1" dirty="0">
                <a:solidFill>
                  <a:srgbClr val="8064A2">
                    <a:lumMod val="75000"/>
                  </a:srgbClr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altLang="ru-RU" sz="2100" b="1" dirty="0" smtClean="0">
                <a:solidFill>
                  <a:srgbClr val="800000"/>
                </a:solidFill>
                <a:latin typeface="Arial" charset="0"/>
                <a:ea typeface="ＭＳ Ｐゴシック" pitchFamily="34" charset="-128"/>
              </a:rPr>
              <a:t>от 27.03.2020 г.</a:t>
            </a:r>
            <a:endParaRPr lang="ru-RU" altLang="ru-RU" sz="2100" b="1" dirty="0" smtClean="0">
              <a:solidFill>
                <a:srgbClr val="86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2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78793"/>
              </p:ext>
            </p:extLst>
          </p:nvPr>
        </p:nvGraphicFramePr>
        <p:xfrm>
          <a:off x="407369" y="1652387"/>
          <a:ext cx="5472608" cy="3607190"/>
        </p:xfrm>
        <a:graphic>
          <a:graphicData uri="http://schemas.openxmlformats.org/drawingml/2006/table">
            <a:tbl>
              <a:tblPr firstRow="1" firstCol="1" bandRow="1"/>
              <a:tblGrid>
                <a:gridCol w="3674539">
                  <a:extLst>
                    <a:ext uri="{9D8B030D-6E8A-4147-A177-3AD203B41FA5}">
                      <a16:colId xmlns:a16="http://schemas.microsoft.com/office/drawing/2014/main" val="3065564032"/>
                    </a:ext>
                  </a:extLst>
                </a:gridCol>
                <a:gridCol w="1798069">
                  <a:extLst>
                    <a:ext uri="{9D8B030D-6E8A-4147-A177-3AD203B41FA5}">
                      <a16:colId xmlns:a16="http://schemas.microsoft.com/office/drawing/2014/main" val="2653120657"/>
                    </a:ext>
                  </a:extLst>
                </a:gridCol>
              </a:tblGrid>
              <a:tr h="794999">
                <a:tc gridSpan="2">
                  <a:txBody>
                    <a:bodyPr/>
                    <a:lstStyle/>
                    <a:p>
                      <a:pPr indent="254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Информация о гражданской активности населения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518651"/>
                  </a:ext>
                </a:extLst>
              </a:tr>
              <a:tr h="75345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жителей населенного </a:t>
                      </a: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пункта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63892"/>
                  </a:ext>
                </a:extLst>
              </a:tr>
              <a:tr h="104939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жителей, принявших участие в выборе практики, человек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480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64143"/>
                  </a:ext>
                </a:extLst>
              </a:tr>
              <a:tr h="97896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kumimoji="0" lang="ru-RU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благополучателей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820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73268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57" y="1652397"/>
            <a:ext cx="5902658" cy="36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9336" y="620688"/>
            <a:ext cx="1172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ТЕКУЩЕЕЕ СОСТОЯНИЕ ОБЪЕКТА</a:t>
            </a:r>
            <a:endParaRPr lang="ru-RU" altLang="ru-RU" sz="2400" b="1" dirty="0">
              <a:solidFill>
                <a:srgbClr val="86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3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048" y="1082353"/>
            <a:ext cx="11329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2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с. Нижний Ольшан, отсутствуют благоустроенные тротуарные дорожки. Из-за установленных ограждений вдоль дороги местного значения жители вынуждены с обочины выходить на проезжую часть дороги.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Общая площадь обустройства </a:t>
            </a:r>
            <a:r>
              <a:rPr lang="ru-RU" altLang="ru-RU" sz="22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592,8 </a:t>
            </a:r>
            <a:r>
              <a:rPr lang="ru-RU" altLang="ru-RU" sz="2200" b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кв.м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Стоимость 1 </a:t>
            </a:r>
            <a:r>
              <a:rPr lang="ru-RU" altLang="ru-RU" sz="22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кв.м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2270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528903"/>
            <a:ext cx="5256584" cy="4169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528903"/>
            <a:ext cx="5256584" cy="41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19336" y="620688"/>
            <a:ext cx="1172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ТЕКУЩЕЕЕ СОСТОЯНИЕ ОБЪЕКТА</a:t>
            </a:r>
            <a:endParaRPr lang="ru-RU" altLang="ru-RU" sz="2400" b="1" dirty="0">
              <a:solidFill>
                <a:srgbClr val="86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ru-RU" altLang="ru-RU" sz="1700" b="1" dirty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56792"/>
            <a:ext cx="5400341" cy="4680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589170"/>
            <a:ext cx="5575361" cy="4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1344" y="332656"/>
            <a:ext cx="117259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ПРОЕКТНОЕ </a:t>
            </a:r>
            <a:r>
              <a:rPr lang="ru-RU" altLang="ru-RU" sz="21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РЕШЕНИЕ</a:t>
            </a:r>
          </a:p>
          <a:p>
            <a:pPr algn="ctr"/>
            <a:r>
              <a:rPr lang="ru-RU" altLang="ru-RU" sz="21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Запланированная </a:t>
            </a:r>
            <a:r>
              <a:rPr lang="ru-RU" altLang="ru-RU" sz="2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протяженность тротуара 494 м шириной 1,2 м</a:t>
            </a:r>
            <a:r>
              <a:rPr lang="ru-RU" altLang="ru-RU" sz="21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., </a:t>
            </a:r>
            <a:r>
              <a:rPr lang="ru-RU" altLang="ru-RU" sz="2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общей площадью 592,8 </a:t>
            </a:r>
            <a:r>
              <a:rPr lang="ru-RU" altLang="ru-RU" sz="2100" b="1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кв.м</a:t>
            </a:r>
            <a:r>
              <a:rPr lang="ru-RU" altLang="ru-RU" sz="21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Тротуар </a:t>
            </a:r>
            <a:r>
              <a:rPr lang="ru-RU" altLang="ru-RU" sz="21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будет выложен брусчаткой серого и красного цвета </a:t>
            </a:r>
            <a:r>
              <a:rPr lang="ru-RU" altLang="ru-RU" sz="21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бортовым.</a:t>
            </a:r>
            <a:endParaRPr lang="ru-RU" altLang="ru-RU" sz="2100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5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79" y="1628800"/>
            <a:ext cx="7632848" cy="51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1344" y="332656"/>
            <a:ext cx="117259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ПРОЕКТНОЕ </a:t>
            </a:r>
            <a:r>
              <a:rPr lang="ru-RU" altLang="ru-RU" sz="21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РЕШЕНИЕ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6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84" y="748153"/>
            <a:ext cx="8199831" cy="55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1344" y="332656"/>
            <a:ext cx="11725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ФИНАНСИРОВАНИЕ ПРАКТИКИ </a:t>
            </a:r>
            <a:endParaRPr lang="ru-RU" altLang="ru-RU" sz="2200" b="1" dirty="0">
              <a:solidFill>
                <a:srgbClr val="8064A2">
                  <a:lumMod val="75000"/>
                </a:srgb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7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780014"/>
              </p:ext>
            </p:extLst>
          </p:nvPr>
        </p:nvGraphicFramePr>
        <p:xfrm>
          <a:off x="1703512" y="1052736"/>
          <a:ext cx="8712968" cy="3666919"/>
        </p:xfrm>
        <a:graphic>
          <a:graphicData uri="http://schemas.openxmlformats.org/drawingml/2006/table">
            <a:tbl>
              <a:tblPr firstRow="1" firstCol="1" bandRow="1"/>
              <a:tblGrid>
                <a:gridCol w="5850253">
                  <a:extLst>
                    <a:ext uri="{9D8B030D-6E8A-4147-A177-3AD203B41FA5}">
                      <a16:colId xmlns:a16="http://schemas.microsoft.com/office/drawing/2014/main" val="1267578489"/>
                    </a:ext>
                  </a:extLst>
                </a:gridCol>
                <a:gridCol w="2862715">
                  <a:extLst>
                    <a:ext uri="{9D8B030D-6E8A-4147-A177-3AD203B41FA5}">
                      <a16:colId xmlns:a16="http://schemas.microsoft.com/office/drawing/2014/main" val="4219693879"/>
                    </a:ext>
                  </a:extLst>
                </a:gridCol>
              </a:tblGrid>
              <a:tr h="593159">
                <a:tc gridSpan="2">
                  <a:txBody>
                    <a:bodyPr/>
                    <a:lstStyle/>
                    <a:p>
                      <a:pPr indent="254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Финансовая составляющая практики инициативного бюджетирования, рублей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13782"/>
                  </a:ext>
                </a:extLst>
              </a:tr>
              <a:tr h="540238">
                <a:tc>
                  <a:txBody>
                    <a:bodyPr/>
                    <a:lstStyle/>
                    <a:p>
                      <a:pPr indent="254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Общая стоимость практики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1345452,00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463115"/>
                  </a:ext>
                </a:extLst>
              </a:tr>
              <a:tr h="540238">
                <a:tc>
                  <a:txBody>
                    <a:bodyPr/>
                    <a:lstStyle/>
                    <a:p>
                      <a:pPr indent="254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средств местного бюджета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67352,00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85144"/>
                  </a:ext>
                </a:extLst>
              </a:tr>
              <a:tr h="540238">
                <a:tc>
                  <a:txBody>
                    <a:bodyPr/>
                    <a:lstStyle/>
                    <a:p>
                      <a:pPr indent="254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средств юридических лиц, предпринимателей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300000,00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754083"/>
                  </a:ext>
                </a:extLst>
              </a:tr>
              <a:tr h="540238">
                <a:tc>
                  <a:txBody>
                    <a:bodyPr/>
                    <a:lstStyle/>
                    <a:p>
                      <a:pPr indent="254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средств физических лиц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40000,00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880274"/>
                  </a:ext>
                </a:extLst>
              </a:tr>
              <a:tr h="540238">
                <a:tc>
                  <a:txBody>
                    <a:bodyPr/>
                    <a:lstStyle/>
                    <a:p>
                      <a:pPr indent="25400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Объем средств областного бюджета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Sans Serif" panose="020B0604020202020204" pitchFamily="34" charset="0"/>
                          <a:cs typeface="Arial" panose="020B0604020202020204" pitchFamily="34" charset="0"/>
                        </a:rPr>
                        <a:t>938100,00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icrosoft Sans Serif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87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6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1344" y="332656"/>
            <a:ext cx="117259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 smtClean="0">
                <a:solidFill>
                  <a:srgbClr val="86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СОЦИАЛЬНО-ЭКОНОМИЧЕСКИЙ ЭФФЕКТ</a:t>
            </a:r>
            <a:endParaRPr lang="ru-RU" altLang="ru-RU" sz="2100" b="1" dirty="0">
              <a:solidFill>
                <a:srgbClr val="8064A2">
                  <a:lumMod val="75000"/>
                </a:srgb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064552" y="188640"/>
            <a:ext cx="1056034" cy="2354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50" dirty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  <a:lvl2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l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l" defTabSz="91281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altLang="ru-RU" sz="1700" b="1" spc="0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Слайд</a:t>
            </a:r>
            <a:r>
              <a:rPr lang="ru-RU" altLang="ru-RU" sz="1700" b="1" dirty="0" smtClean="0">
                <a:solidFill>
                  <a:srgbClr val="860000"/>
                </a:solidFill>
                <a:effectLst/>
                <a:latin typeface="Arial" pitchFamily="34" charset="0"/>
                <a:ea typeface="ＭＳ Ｐゴシック" pitchFamily="34" charset="-128"/>
                <a:cs typeface="Arial" pitchFamily="34" charset="0"/>
              </a:rPr>
              <a:t>  8</a:t>
            </a:r>
            <a:endParaRPr lang="ru-RU" altLang="ru-RU" sz="1700" b="1" dirty="0">
              <a:solidFill>
                <a:srgbClr val="860000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1412776"/>
            <a:ext cx="113905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>
              <a:buAutoNum type="arabicPeriod"/>
            </a:pP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ПОВЫШЕНИЕ БЕЗОПАСНОСТИ ПЕРЕДВИЖЕНИЯ ПЕШЕХОДОВ;</a:t>
            </a:r>
          </a:p>
          <a:p>
            <a:pPr marL="457200" indent="-457200" algn="ctr">
              <a:buAutoNum type="arabicPeriod"/>
            </a:pPr>
            <a:endParaRPr lang="ru-RU" altLang="ru-RU" sz="22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2.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ПОВЫШЕНИЕ БЛАГОПРИЯТНЫХ УСЛОВИЙ ДЛЯ ЖИЗНИ;</a:t>
            </a:r>
            <a:endParaRPr lang="ru-RU" altLang="ru-RU" sz="22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endParaRPr lang="ru-RU" altLang="ru-RU" sz="2200" b="1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3. ПОВЫШЕНИЕ УРОВНЯ БЛАГОУСТРОЙСТВА СЕЛА НИЖНИЙ ОЛЬШАН ОЛЬШАНСКОГО СЕЛЬСКОГО </a:t>
            </a:r>
            <a:r>
              <a:rPr lang="ru-RU" altLang="ru-RU" sz="22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ПОСЕЛЕНИЯ</a:t>
            </a:r>
          </a:p>
          <a:p>
            <a:pPr algn="ctr"/>
            <a:endParaRPr lang="ru-RU" altLang="ru-RU" sz="2200" b="1" dirty="0">
              <a:solidFill>
                <a:srgbClr val="8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28465</TotalTime>
  <Words>231</Words>
  <Application>Microsoft Office PowerPoint</Application>
  <PresentationFormat>Широкоэкранный</PresentationFormat>
  <Paragraphs>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Microsoft Sans Serif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Григорьева Татьяна Сергеевна</dc:creator>
  <cp:lastModifiedBy>Anna_PC</cp:lastModifiedBy>
  <cp:revision>2388</cp:revision>
  <cp:lastPrinted>2020-01-28T06:39:41Z</cp:lastPrinted>
  <dcterms:created xsi:type="dcterms:W3CDTF">2018-12-20T10:34:40Z</dcterms:created>
  <dcterms:modified xsi:type="dcterms:W3CDTF">2020-08-12T14:04:34Z</dcterms:modified>
</cp:coreProperties>
</file>